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7" r:id="rId4"/>
    <p:sldId id="263" r:id="rId5"/>
    <p:sldId id="261" r:id="rId6"/>
    <p:sldId id="256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30E0-C3FE-8A42-B262-C45F6F677A7D}" type="datetimeFigureOut">
              <a:rPr lang="en-US" smtClean="0"/>
              <a:t>7/7/17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5B51-90B6-B649-B3E7-D0DDEA9B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6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1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9D8B-6AF6-B646-A7AC-1A55B1CFAE90}" type="datetimeFigureOut">
              <a:rPr lang="en-US" smtClean="0"/>
              <a:t>7/7/17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C9FE-CFD9-7341-A3CC-B3E53CE3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EF6BC3-CEE4-4052-BA14-99A52D426A2D}"/>
              </a:ext>
            </a:extLst>
          </p:cNvPr>
          <p:cNvSpPr/>
          <p:nvPr/>
        </p:nvSpPr>
        <p:spPr>
          <a:xfrm>
            <a:off x="5614416" y="267286"/>
            <a:ext cx="6469732" cy="1938992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r>
              <a:rPr lang="en-ZA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29</a:t>
            </a:r>
            <a:r>
              <a:rPr lang="en-ZA" sz="6000" b="1" baseline="30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</a:t>
            </a:r>
            <a:r>
              <a:rPr lang="en-ZA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GENERAL ASSEMBLY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2ACB64-49FA-4BB7-87E6-FA0E9F6A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2351" cy="3307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D3CFFD-4148-4EC5-B3A5-6EBAA38AD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18" y="2433710"/>
            <a:ext cx="5430130" cy="4424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331F38-359F-4EEF-BAB3-2303A320F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1024"/>
            <a:ext cx="6096000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919" y="172163"/>
            <a:ext cx="1162061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merican Typewriter" charset="0"/>
                <a:ea typeface="American Typewriter" charset="0"/>
                <a:cs typeface="American Typewriter" charset="0"/>
              </a:rPr>
              <a:t>PAAR HOOGTEPUNTE UITGELIG DEUR DS. DAWIE DE KOKER (RUSTENBURG GEMEENTE)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sz="2000" dirty="0"/>
              <a:t>Nooit </a:t>
            </a:r>
            <a:r>
              <a:rPr lang="en-US" sz="2000" dirty="0" err="1"/>
              <a:t>ooit</a:t>
            </a:r>
            <a:r>
              <a:rPr lang="en-US" sz="2000" dirty="0"/>
              <a:t> </a:t>
            </a:r>
            <a:r>
              <a:rPr lang="en-US" sz="2000" dirty="0" err="1"/>
              <a:t>weer</a:t>
            </a:r>
            <a:r>
              <a:rPr lang="en-US" sz="2000" dirty="0"/>
              <a:t> mag 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dirty="0" err="1"/>
              <a:t>sê</a:t>
            </a:r>
            <a:r>
              <a:rPr lang="en-US" sz="2000" dirty="0"/>
              <a:t> </a:t>
            </a:r>
            <a:r>
              <a:rPr lang="en-US" sz="2000" dirty="0" err="1"/>
              <a:t>ons</a:t>
            </a:r>
            <a:r>
              <a:rPr lang="en-US" sz="2000" dirty="0"/>
              <a:t> is 'n </a:t>
            </a:r>
            <a:r>
              <a:rPr lang="en-US" sz="2000" dirty="0" err="1"/>
              <a:t>Amerikaanse</a:t>
            </a:r>
            <a:r>
              <a:rPr lang="en-US" sz="2000" dirty="0"/>
              <a:t> kerk! Meer as 70% van </a:t>
            </a:r>
            <a:r>
              <a:rPr lang="en-US" sz="2000" dirty="0" err="1"/>
              <a:t>Nasareners</a:t>
            </a:r>
            <a:r>
              <a:rPr lang="en-US" sz="2000" dirty="0"/>
              <a:t> </a:t>
            </a:r>
            <a:r>
              <a:rPr lang="en-US" sz="2000" dirty="0" err="1"/>
              <a:t>woon</a:t>
            </a:r>
            <a:r>
              <a:rPr lang="en-US" sz="2000" dirty="0"/>
              <a:t> </a:t>
            </a:r>
            <a:r>
              <a:rPr lang="en-US" sz="2000" dirty="0" err="1"/>
              <a:t>buite</a:t>
            </a:r>
            <a:r>
              <a:rPr lang="en-US" sz="2000" dirty="0"/>
              <a:t> die VSA.   Afrika </a:t>
            </a:r>
            <a:r>
              <a:rPr lang="en-US" sz="2000" dirty="0" err="1"/>
              <a:t>Streek</a:t>
            </a:r>
            <a:r>
              <a:rPr lang="en-US" sz="2000" dirty="0"/>
              <a:t> is 'n </a:t>
            </a:r>
            <a:r>
              <a:rPr lang="en-US" sz="2000" dirty="0" err="1"/>
              <a:t>kortkop</a:t>
            </a:r>
            <a:r>
              <a:rPr lang="en-US" sz="2000" dirty="0"/>
              <a:t> </a:t>
            </a:r>
            <a:r>
              <a:rPr lang="en-US" sz="2000" dirty="0" err="1"/>
              <a:t>agter</a:t>
            </a:r>
            <a:r>
              <a:rPr lang="en-US" sz="2000" dirty="0"/>
              <a:t> die VSA </a:t>
            </a:r>
            <a:r>
              <a:rPr lang="en-US" sz="2000" dirty="0" err="1"/>
              <a:t>Streek</a:t>
            </a:r>
            <a:r>
              <a:rPr lang="en-US" sz="2000" dirty="0"/>
              <a:t> se </a:t>
            </a:r>
            <a:r>
              <a:rPr lang="en-US" sz="2000" dirty="0" err="1"/>
              <a:t>lidmaatskap</a:t>
            </a:r>
            <a:r>
              <a:rPr lang="en-US" sz="2000" dirty="0"/>
              <a:t>.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err="1"/>
              <a:t>Terwyl</a:t>
            </a:r>
            <a:r>
              <a:rPr lang="en-US" sz="2000" dirty="0"/>
              <a:t> </a:t>
            </a:r>
            <a:r>
              <a:rPr lang="en-US" sz="2000" dirty="0" err="1"/>
              <a:t>baie</a:t>
            </a:r>
            <a:r>
              <a:rPr lang="en-US" sz="2000" dirty="0"/>
              <a:t> </a:t>
            </a:r>
            <a:r>
              <a:rPr lang="en-US" sz="2000" dirty="0" err="1"/>
              <a:t>kerke</a:t>
            </a:r>
            <a:r>
              <a:rPr lang="en-US" sz="2000" dirty="0"/>
              <a:t> </a:t>
            </a:r>
            <a:r>
              <a:rPr lang="en-US" sz="2000" dirty="0" err="1"/>
              <a:t>regoor</a:t>
            </a:r>
            <a:r>
              <a:rPr lang="en-US" sz="2000" dirty="0"/>
              <a:t> die </a:t>
            </a:r>
            <a:r>
              <a:rPr lang="en-US" sz="2000" dirty="0" err="1"/>
              <a:t>wêreld</a:t>
            </a:r>
            <a:r>
              <a:rPr lang="en-US" sz="2000" dirty="0"/>
              <a:t> </a:t>
            </a:r>
            <a:r>
              <a:rPr lang="en-US" sz="2000" dirty="0" err="1"/>
              <a:t>skeur</a:t>
            </a:r>
            <a:r>
              <a:rPr lang="en-US" sz="2000" dirty="0"/>
              <a:t>, en </a:t>
            </a:r>
            <a:r>
              <a:rPr lang="en-US" sz="2000" dirty="0" err="1"/>
              <a:t>baie</a:t>
            </a:r>
            <a:r>
              <a:rPr lang="en-US" sz="2000" dirty="0"/>
              <a:t> </a:t>
            </a:r>
            <a:r>
              <a:rPr lang="en-US" sz="2000" dirty="0" err="1"/>
              <a:t>lidmate</a:t>
            </a:r>
            <a:r>
              <a:rPr lang="en-US" sz="2000" dirty="0"/>
              <a:t> </a:t>
            </a:r>
            <a:r>
              <a:rPr lang="en-US" sz="2000" dirty="0" err="1"/>
              <a:t>hulle</a:t>
            </a:r>
            <a:r>
              <a:rPr lang="en-US" sz="2000" dirty="0"/>
              <a:t> </a:t>
            </a:r>
            <a:r>
              <a:rPr lang="en-US" sz="2000" dirty="0" err="1"/>
              <a:t>kerke</a:t>
            </a:r>
            <a:r>
              <a:rPr lang="en-US" sz="2000" dirty="0"/>
              <a:t> </a:t>
            </a:r>
            <a:r>
              <a:rPr lang="en-US" sz="2000" dirty="0" err="1"/>
              <a:t>verlaat</a:t>
            </a:r>
            <a:r>
              <a:rPr lang="en-US" sz="2000" dirty="0"/>
              <a:t> </a:t>
            </a:r>
            <a:r>
              <a:rPr lang="en-US" sz="2000" dirty="0" err="1"/>
              <a:t>agv</a:t>
            </a:r>
            <a:r>
              <a:rPr lang="en-US" sz="2000" dirty="0"/>
              <a:t> die </a:t>
            </a:r>
            <a:r>
              <a:rPr lang="en-US" sz="2000" dirty="0" err="1"/>
              <a:t>verwarring</a:t>
            </a:r>
            <a:r>
              <a:rPr lang="en-US" sz="2000" dirty="0"/>
              <a:t> </a:t>
            </a:r>
            <a:r>
              <a:rPr lang="en-US" sz="2000" dirty="0" err="1"/>
              <a:t>oor</a:t>
            </a:r>
            <a:r>
              <a:rPr lang="en-US" sz="2000" dirty="0"/>
              <a:t> "Human Sexuality", het 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dirty="0" err="1"/>
              <a:t>Algemene</a:t>
            </a:r>
            <a:r>
              <a:rPr lang="en-US" sz="2000" dirty="0"/>
              <a:t> </a:t>
            </a:r>
            <a:r>
              <a:rPr lang="en-US" sz="2000" dirty="0" err="1"/>
              <a:t>Sinode</a:t>
            </a:r>
            <a:r>
              <a:rPr lang="en-US" sz="2000" dirty="0"/>
              <a:t> met 'n </a:t>
            </a:r>
            <a:r>
              <a:rPr lang="en-US" sz="2000" dirty="0" err="1"/>
              <a:t>bykans</a:t>
            </a:r>
            <a:r>
              <a:rPr lang="en-US" sz="2000" dirty="0"/>
              <a:t> </a:t>
            </a:r>
            <a:r>
              <a:rPr lang="en-US" sz="2000" dirty="0" err="1"/>
              <a:t>eenparige</a:t>
            </a:r>
            <a:r>
              <a:rPr lang="en-US" sz="2000" dirty="0"/>
              <a:t> stem die </a:t>
            </a:r>
            <a:r>
              <a:rPr lang="en-US" sz="2000" dirty="0" err="1"/>
              <a:t>resolusie</a:t>
            </a:r>
            <a:r>
              <a:rPr lang="en-US" sz="2000" dirty="0"/>
              <a:t> </a:t>
            </a:r>
            <a:r>
              <a:rPr lang="en-US" sz="2000" dirty="0" err="1"/>
              <a:t>goedgekeur</a:t>
            </a:r>
            <a:r>
              <a:rPr lang="en-US" sz="2000" dirty="0"/>
              <a:t> wat (met </a:t>
            </a:r>
            <a:r>
              <a:rPr lang="en-US" sz="2000" dirty="0" err="1"/>
              <a:t>groot</a:t>
            </a:r>
            <a:r>
              <a:rPr lang="en-US" sz="2000" dirty="0"/>
              <a:t> </a:t>
            </a:r>
            <a:r>
              <a:rPr lang="en-US" sz="2000" dirty="0" err="1"/>
              <a:t>liefde</a:t>
            </a:r>
            <a:r>
              <a:rPr lang="en-US" sz="2000" dirty="0"/>
              <a:t> en </a:t>
            </a:r>
            <a:r>
              <a:rPr lang="en-US" sz="2000" dirty="0" err="1"/>
              <a:t>omsigtigheid</a:t>
            </a:r>
            <a:r>
              <a:rPr lang="en-US" sz="2000" dirty="0"/>
              <a:t> </a:t>
            </a:r>
            <a:r>
              <a:rPr lang="en-US" sz="2000" dirty="0" err="1"/>
              <a:t>vir</a:t>
            </a:r>
            <a:r>
              <a:rPr lang="en-US" sz="2000" dirty="0"/>
              <a:t> die </a:t>
            </a:r>
            <a:r>
              <a:rPr lang="en-US" sz="2000" dirty="0" err="1"/>
              <a:t>sensitiwiteit</a:t>
            </a:r>
            <a:r>
              <a:rPr lang="en-US" sz="2000" dirty="0"/>
              <a:t> van die </a:t>
            </a:r>
            <a:r>
              <a:rPr lang="en-US" sz="2000" dirty="0" err="1"/>
              <a:t>saak</a:t>
            </a:r>
            <a:r>
              <a:rPr lang="en-US" sz="2000" dirty="0"/>
              <a:t>), </a:t>
            </a:r>
            <a:r>
              <a:rPr lang="en-US" sz="2000" dirty="0" err="1"/>
              <a:t>sê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dirty="0" err="1"/>
              <a:t>bly</a:t>
            </a:r>
            <a:r>
              <a:rPr lang="en-US" sz="2000" dirty="0"/>
              <a:t> by die </a:t>
            </a:r>
            <a:r>
              <a:rPr lang="en-US" sz="2000" dirty="0" err="1"/>
              <a:t>tradisionele</a:t>
            </a:r>
            <a:r>
              <a:rPr lang="en-US" sz="2000" dirty="0"/>
              <a:t> </a:t>
            </a:r>
            <a:r>
              <a:rPr lang="en-US" sz="2000" dirty="0" err="1"/>
              <a:t>Bybelse</a:t>
            </a:r>
            <a:r>
              <a:rPr lang="en-US" sz="2000" dirty="0"/>
              <a:t> </a:t>
            </a:r>
            <a:r>
              <a:rPr lang="en-US" sz="2000" dirty="0" err="1"/>
              <a:t>standpunt</a:t>
            </a:r>
            <a:r>
              <a:rPr lang="en-US" sz="2000" dirty="0"/>
              <a:t> van </a:t>
            </a:r>
            <a:r>
              <a:rPr lang="en-US" sz="2000" dirty="0" err="1"/>
              <a:t>Seksualiteit</a:t>
            </a:r>
            <a:r>
              <a:rPr lang="en-US" sz="2000" dirty="0"/>
              <a:t> en </a:t>
            </a:r>
            <a:r>
              <a:rPr lang="en-US" sz="2000" dirty="0" err="1"/>
              <a:t>Huwelik</a:t>
            </a:r>
            <a:r>
              <a:rPr lang="en-US" sz="2000" dirty="0"/>
              <a:t>.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err="1"/>
              <a:t>Ons</a:t>
            </a:r>
            <a:r>
              <a:rPr lang="en-US" sz="2000" dirty="0"/>
              <a:t> kerk het die </a:t>
            </a:r>
            <a:r>
              <a:rPr lang="en-US" sz="2000" dirty="0" err="1"/>
              <a:t>afgelope</a:t>
            </a:r>
            <a:r>
              <a:rPr lang="en-US" sz="2000" dirty="0"/>
              <a:t> 20 </a:t>
            </a:r>
            <a:r>
              <a:rPr lang="en-US" sz="2000" dirty="0" err="1"/>
              <a:t>jaar</a:t>
            </a:r>
            <a:r>
              <a:rPr lang="en-US" sz="2000" dirty="0"/>
              <a:t> </a:t>
            </a:r>
            <a:r>
              <a:rPr lang="en-US" sz="2000" dirty="0" err="1"/>
              <a:t>verdubbel</a:t>
            </a:r>
            <a:r>
              <a:rPr lang="en-US" sz="2000" dirty="0"/>
              <a:t>, en die </a:t>
            </a:r>
            <a:r>
              <a:rPr lang="en-US" sz="2000" dirty="0" err="1"/>
              <a:t>verwagting</a:t>
            </a:r>
            <a:r>
              <a:rPr lang="en-US" sz="2000" dirty="0"/>
              <a:t> is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dirty="0" err="1"/>
              <a:t>weer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 </a:t>
            </a:r>
            <a:r>
              <a:rPr lang="en-US" sz="2000" dirty="0" err="1"/>
              <a:t>verdubbel</a:t>
            </a:r>
            <a:r>
              <a:rPr lang="en-US" sz="2000" dirty="0"/>
              <a:t> </a:t>
            </a:r>
            <a:r>
              <a:rPr lang="en-US" sz="2000" dirty="0" err="1"/>
              <a:t>oor</a:t>
            </a:r>
            <a:r>
              <a:rPr lang="en-US" sz="2000" dirty="0"/>
              <a:t> die </a:t>
            </a:r>
            <a:r>
              <a:rPr lang="en-US" sz="2000" dirty="0" err="1"/>
              <a:t>volgende</a:t>
            </a:r>
            <a:r>
              <a:rPr lang="en-US" sz="2000" dirty="0"/>
              <a:t> 5 </a:t>
            </a:r>
            <a:r>
              <a:rPr lang="en-US" sz="2000" dirty="0" err="1"/>
              <a:t>jaar</a:t>
            </a:r>
            <a:r>
              <a:rPr lang="en-US" sz="2000" dirty="0"/>
              <a:t>.  Al 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dirty="0" err="1"/>
              <a:t>streke</a:t>
            </a:r>
            <a:r>
              <a:rPr lang="en-US" sz="2000" dirty="0"/>
              <a:t> - </a:t>
            </a:r>
            <a:r>
              <a:rPr lang="en-US" sz="2000" dirty="0" err="1"/>
              <a:t>insluitend</a:t>
            </a:r>
            <a:r>
              <a:rPr lang="en-US" sz="2000" dirty="0"/>
              <a:t> die VSA wat </a:t>
            </a:r>
            <a:r>
              <a:rPr lang="en-US" sz="2000" dirty="0" err="1"/>
              <a:t>vir</a:t>
            </a:r>
            <a:r>
              <a:rPr lang="en-US" sz="2000" dirty="0"/>
              <a:t> 50 </a:t>
            </a:r>
            <a:r>
              <a:rPr lang="en-US" sz="2000" dirty="0" err="1"/>
              <a:t>jaar</a:t>
            </a:r>
            <a:r>
              <a:rPr lang="en-US" sz="2000" dirty="0"/>
              <a:t> </a:t>
            </a:r>
            <a:r>
              <a:rPr lang="en-US" sz="2000" dirty="0" err="1"/>
              <a:t>stilgestaan</a:t>
            </a:r>
            <a:r>
              <a:rPr lang="en-US" sz="2000" dirty="0"/>
              <a:t> het, het </a:t>
            </a:r>
            <a:r>
              <a:rPr lang="en-US" sz="2000" dirty="0" err="1"/>
              <a:t>goeie</a:t>
            </a:r>
            <a:r>
              <a:rPr lang="en-US" sz="2000" dirty="0"/>
              <a:t> </a:t>
            </a:r>
            <a:r>
              <a:rPr lang="en-US" sz="2000" dirty="0" err="1"/>
              <a:t>groei</a:t>
            </a:r>
            <a:r>
              <a:rPr lang="en-US" sz="2000" dirty="0"/>
              <a:t> </a:t>
            </a:r>
            <a:r>
              <a:rPr lang="en-US" sz="2000" dirty="0" err="1"/>
              <a:t>getoon</a:t>
            </a:r>
            <a:r>
              <a:rPr lang="en-US" sz="2000" dirty="0"/>
              <a:t> en </a:t>
            </a:r>
            <a:r>
              <a:rPr lang="en-US" sz="2000" dirty="0" err="1"/>
              <a:t>duisende</a:t>
            </a:r>
            <a:r>
              <a:rPr lang="en-US" sz="2000" dirty="0"/>
              <a:t> </a:t>
            </a:r>
            <a:r>
              <a:rPr lang="en-US" sz="2000" dirty="0" err="1"/>
              <a:t>nuwe</a:t>
            </a:r>
            <a:r>
              <a:rPr lang="en-US" sz="2000" dirty="0"/>
              <a:t> </a:t>
            </a:r>
            <a:r>
              <a:rPr lang="en-US" sz="2000" dirty="0" err="1"/>
              <a:t>gemeentes</a:t>
            </a:r>
            <a:r>
              <a:rPr lang="en-US" sz="2000" dirty="0"/>
              <a:t> (</a:t>
            </a:r>
            <a:r>
              <a:rPr lang="en-US" sz="2000" dirty="0" err="1"/>
              <a:t>volgens</a:t>
            </a:r>
            <a:r>
              <a:rPr lang="en-US" sz="2000" dirty="0"/>
              <a:t> 'n </a:t>
            </a:r>
            <a:r>
              <a:rPr lang="en-US" sz="2000" dirty="0" err="1"/>
              <a:t>nuwe</a:t>
            </a:r>
            <a:r>
              <a:rPr lang="en-US" sz="2000" dirty="0"/>
              <a:t> </a:t>
            </a:r>
            <a:r>
              <a:rPr lang="en-US" sz="2000" dirty="0" err="1"/>
              <a:t>definisie</a:t>
            </a:r>
            <a:r>
              <a:rPr lang="en-US" sz="2000" dirty="0"/>
              <a:t>) is </a:t>
            </a:r>
            <a:r>
              <a:rPr lang="en-US" sz="2000" dirty="0" err="1"/>
              <a:t>geplant</a:t>
            </a:r>
            <a:r>
              <a:rPr lang="en-US" sz="2000" dirty="0"/>
              <a:t> en </a:t>
            </a:r>
            <a:r>
              <a:rPr lang="en-US" sz="2000" dirty="0" err="1"/>
              <a:t>bykans</a:t>
            </a:r>
            <a:r>
              <a:rPr lang="en-US" sz="2000" dirty="0"/>
              <a:t> nog 8,000 is in proses om </a:t>
            </a:r>
            <a:r>
              <a:rPr lang="en-US" sz="2000" dirty="0" err="1"/>
              <a:t>georganiseer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word.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/>
              <a:t>Die Nazarene Essentials is van </a:t>
            </a:r>
            <a:r>
              <a:rPr lang="en-US" sz="2000" dirty="0" err="1"/>
              <a:t>kardinale</a:t>
            </a:r>
            <a:r>
              <a:rPr lang="en-US" sz="2000" dirty="0"/>
              <a:t> </a:t>
            </a:r>
            <a:r>
              <a:rPr lang="en-US" sz="2000" dirty="0" err="1"/>
              <a:t>belang</a:t>
            </a:r>
            <a:r>
              <a:rPr lang="en-US" sz="2000" dirty="0"/>
              <a:t> </a:t>
            </a:r>
            <a:r>
              <a:rPr lang="en-US" sz="2000" dirty="0" err="1"/>
              <a:t>vir</a:t>
            </a:r>
            <a:r>
              <a:rPr lang="en-US" sz="2000" dirty="0"/>
              <a:t> </a:t>
            </a:r>
            <a:r>
              <a:rPr lang="en-US" sz="2000" dirty="0" err="1"/>
              <a:t>elke</a:t>
            </a:r>
            <a:r>
              <a:rPr lang="en-US" sz="2000" dirty="0"/>
              <a:t> </a:t>
            </a:r>
            <a:r>
              <a:rPr lang="en-US" sz="2000" dirty="0" err="1"/>
              <a:t>gemeente</a:t>
            </a:r>
            <a:r>
              <a:rPr lang="en-US" sz="2000" dirty="0"/>
              <a:t>. Hoe </a:t>
            </a:r>
            <a:r>
              <a:rPr lang="en-US" sz="2000" dirty="0" err="1"/>
              <a:t>groter</a:t>
            </a:r>
            <a:r>
              <a:rPr lang="en-US" sz="2000" dirty="0"/>
              <a:t> en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gediversifeer</a:t>
            </a:r>
            <a:r>
              <a:rPr lang="en-US" sz="2000" dirty="0"/>
              <a:t> </a:t>
            </a:r>
            <a:r>
              <a:rPr lang="en-US" sz="2000" dirty="0" err="1"/>
              <a:t>ons</a:t>
            </a:r>
            <a:r>
              <a:rPr lang="en-US" sz="2000" dirty="0"/>
              <a:t> word </a:t>
            </a:r>
            <a:r>
              <a:rPr lang="en-US" sz="2000" dirty="0" err="1"/>
              <a:t>wêreldwyd</a:t>
            </a:r>
            <a:r>
              <a:rPr lang="en-US" sz="2000" dirty="0"/>
              <a:t>, is die "Essentials" die DNA wat 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dirty="0" err="1"/>
              <a:t>aanmekaar</a:t>
            </a:r>
            <a:r>
              <a:rPr lang="en-US" sz="2000" dirty="0"/>
              <a:t> </a:t>
            </a:r>
            <a:r>
              <a:rPr lang="en-US" sz="2000" dirty="0" err="1"/>
              <a:t>vasbind</a:t>
            </a:r>
            <a:r>
              <a:rPr lang="en-US" sz="2000" dirty="0"/>
              <a:t> as 'n </a:t>
            </a:r>
            <a:r>
              <a:rPr lang="en-US" sz="2000" dirty="0" err="1"/>
              <a:t>familie</a:t>
            </a:r>
            <a:r>
              <a:rPr lang="en-US" sz="2000" dirty="0"/>
              <a:t> en </a:t>
            </a:r>
            <a:r>
              <a:rPr lang="en-US" sz="2000" dirty="0" err="1"/>
              <a:t>ons</a:t>
            </a:r>
            <a:r>
              <a:rPr lang="en-US" sz="2000" dirty="0"/>
              <a:t> EEN </a:t>
            </a:r>
            <a:r>
              <a:rPr lang="en-US" sz="2000" dirty="0" err="1"/>
              <a:t>maak</a:t>
            </a:r>
            <a:r>
              <a:rPr lang="en-US" sz="2000" dirty="0"/>
              <a:t>. </a:t>
            </a:r>
            <a:r>
              <a:rPr lang="en-US" sz="2000" dirty="0" err="1"/>
              <a:t>Daar</a:t>
            </a:r>
            <a:r>
              <a:rPr lang="en-US" sz="2000" dirty="0"/>
              <a:t> is </a:t>
            </a:r>
            <a:r>
              <a:rPr lang="en-US" sz="2000" dirty="0" err="1"/>
              <a:t>nou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'n </a:t>
            </a:r>
            <a:r>
              <a:rPr lang="en-US" sz="2000" dirty="0" err="1"/>
              <a:t>opvolg</a:t>
            </a:r>
            <a:r>
              <a:rPr lang="en-US" sz="2000" dirty="0"/>
              <a:t>-reeks </a:t>
            </a:r>
            <a:r>
              <a:rPr lang="en-US" sz="2000" dirty="0" err="1"/>
              <a:t>uit</a:t>
            </a:r>
            <a:r>
              <a:rPr lang="en-US" sz="2000" dirty="0"/>
              <a:t> wat net so </a:t>
            </a:r>
            <a:r>
              <a:rPr lang="en-US" sz="2000" dirty="0" err="1"/>
              <a:t>belangrik</a:t>
            </a:r>
            <a:r>
              <a:rPr lang="en-US" sz="2000" dirty="0"/>
              <a:t> is. </a:t>
            </a:r>
          </a:p>
        </p:txBody>
      </p:sp>
    </p:spTree>
    <p:extLst>
      <p:ext uri="{BB962C8B-B14F-4D97-AF65-F5344CB8AC3E}">
        <p14:creationId xmlns:p14="http://schemas.microsoft.com/office/powerpoint/2010/main" val="15054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522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merican Typewriter" charset="0"/>
                <a:ea typeface="American Typewriter" charset="0"/>
                <a:cs typeface="American Typewriter" charset="0"/>
              </a:rPr>
              <a:t>STATE OF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37689"/>
            <a:ext cx="5181600" cy="5455319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>
                <a:latin typeface="American Typewriter" charset="0"/>
                <a:ea typeface="American Typewriter" charset="0"/>
                <a:cs typeface="American Typewriter" charset="0"/>
              </a:rPr>
              <a:t>THEN</a:t>
            </a:r>
          </a:p>
          <a:p>
            <a:endParaRPr lang="en-US" b="1" i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400" dirty="0">
                <a:latin typeface="Bookman Old Style" charset="0"/>
                <a:ea typeface="Bookman Old Style" charset="0"/>
                <a:cs typeface="Bookman Old Style" charset="0"/>
              </a:rPr>
              <a:t>The Church of the Nazarene began in 1908 with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10,034 members,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228 churches,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11 districts and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32 missionaries commissioned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working in 4 countries (Cape Verde, India, Mexico and Japan). </a:t>
            </a:r>
          </a:p>
          <a:p>
            <a:r>
              <a:rPr lang="en-US" sz="3300" dirty="0">
                <a:latin typeface="Bookman Old Style" charset="0"/>
                <a:ea typeface="Bookman Old Style" charset="0"/>
                <a:cs typeface="Bookman Old Style" charset="0"/>
              </a:rPr>
              <a:t>$140,000 was raised of which $12,000 was used for ‘Foreign Missions.’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37691"/>
            <a:ext cx="5181600" cy="5139272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>
                <a:latin typeface="American Typewriter" charset="0"/>
                <a:ea typeface="American Typewriter" charset="0"/>
                <a:cs typeface="American Typewriter" charset="0"/>
              </a:rPr>
              <a:t>NOW</a:t>
            </a:r>
          </a:p>
          <a:p>
            <a:endParaRPr lang="en-US" b="1" i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400" dirty="0">
                <a:latin typeface="Bookman Old Style" charset="0"/>
                <a:ea typeface="Bookman Old Style" charset="0"/>
                <a:cs typeface="Bookman Old Style" charset="0"/>
              </a:rPr>
              <a:t>End of 2016 Reporting year the Church reports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2.5 million members,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22 000 organized churches,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500 districts and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more than 700 missionaries </a:t>
            </a:r>
          </a:p>
          <a:p>
            <a:pPr lvl="1"/>
            <a:r>
              <a:rPr lang="en-US" sz="2700" dirty="0">
                <a:latin typeface="Bookman Old Style" charset="0"/>
                <a:ea typeface="Bookman Old Style" charset="0"/>
                <a:cs typeface="Bookman Old Style" charset="0"/>
              </a:rPr>
              <a:t>162 world areas (only 80 left) but regions working on 33 of those 80 already. </a:t>
            </a:r>
          </a:p>
          <a:p>
            <a:r>
              <a:rPr lang="en-US" sz="3300" dirty="0">
                <a:latin typeface="Bookman Old Style" charset="0"/>
                <a:ea typeface="Bookman Old Style" charset="0"/>
                <a:cs typeface="Bookman Old Style" charset="0"/>
              </a:rPr>
              <a:t>Total raised was $3,5 billion of which $152,970,205 given to WEF ($104,774 per day!)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522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merican Typewriter" charset="0"/>
                <a:ea typeface="American Typewriter" charset="0"/>
                <a:cs typeface="American Typewriter" charset="0"/>
              </a:rPr>
              <a:t>STATE OF THE CHURCH CONT...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931" y="1037691"/>
            <a:ext cx="10646869" cy="5139272"/>
          </a:xfrm>
        </p:spPr>
        <p:txBody>
          <a:bodyPr>
            <a:normAutofit/>
          </a:bodyPr>
          <a:lstStyle/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Overview of last four years: 2012 - 2016</a:t>
            </a:r>
          </a:p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74.1% of our total membership is now located in global mission areas outside of USA/Canada</a:t>
            </a:r>
          </a:p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4184 new churches</a:t>
            </a:r>
          </a:p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559,615 new Nazarenes </a:t>
            </a:r>
          </a:p>
          <a:p>
            <a:pPr lvl="1"/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(383.3 per day)</a:t>
            </a:r>
          </a:p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840,402 profession of faith reported</a:t>
            </a:r>
          </a:p>
          <a:p>
            <a:pPr lvl="1"/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(575.6 per day) </a:t>
            </a:r>
          </a:p>
          <a:p>
            <a:pPr lvl="1"/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9.55 people per year per church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9102"/>
            <a:ext cx="12192000" cy="5623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43838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10/40 Window: Most difficult countries to reach with the Gospel.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66 Countries in this region </a:t>
            </a:r>
            <a:r>
              <a:rPr lang="mr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CotN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has work in 40 of these countries</a:t>
            </a:r>
          </a:p>
        </p:txBody>
      </p:sp>
    </p:spTree>
    <p:extLst>
      <p:ext uri="{BB962C8B-B14F-4D97-AF65-F5344CB8AC3E}">
        <p14:creationId xmlns:p14="http://schemas.microsoft.com/office/powerpoint/2010/main" val="20825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zarene.org/sites/default/files/NCN%20News/People/Chambo27J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10" y="1808252"/>
            <a:ext cx="8969339" cy="48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11" y="152400"/>
            <a:ext cx="11944756" cy="158393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Dr.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Filimao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Chambo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elected 42</a:t>
            </a:r>
            <a:r>
              <a:rPr lang="en-US" b="1" baseline="30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nd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General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Superintendant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814" y="7516492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0" y="1225430"/>
            <a:ext cx="8047713" cy="5551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76" y="76840"/>
            <a:ext cx="11979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General Superintendents: 2017-2021</a:t>
            </a:r>
          </a:p>
        </p:txBody>
      </p:sp>
    </p:spTree>
    <p:extLst>
      <p:ext uri="{BB962C8B-B14F-4D97-AF65-F5344CB8AC3E}">
        <p14:creationId xmlns:p14="http://schemas.microsoft.com/office/powerpoint/2010/main" val="14683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384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American Typewriter</vt:lpstr>
      <vt:lpstr>Arial</vt:lpstr>
      <vt:lpstr>Bookman Old Style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STATE OF THE CHURCH</vt:lpstr>
      <vt:lpstr>STATE OF THE CHURCH CONT...</vt:lpstr>
      <vt:lpstr>PowerPoint Presentation</vt:lpstr>
      <vt:lpstr>  Dr. Filimao Chambo elected 42nd General Superintendant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 to serve: Dr FilimaoChambo elected GS</dc:title>
  <dc:creator>Shaun Mellors</dc:creator>
  <cp:lastModifiedBy>Shaun Mellors</cp:lastModifiedBy>
  <cp:revision>33</cp:revision>
  <dcterms:created xsi:type="dcterms:W3CDTF">2017-06-29T10:09:20Z</dcterms:created>
  <dcterms:modified xsi:type="dcterms:W3CDTF">2017-07-07T09:56:00Z</dcterms:modified>
</cp:coreProperties>
</file>